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61" r:id="rId4"/>
    <p:sldId id="262" r:id="rId5"/>
    <p:sldId id="296" r:id="rId6"/>
    <p:sldId id="297" r:id="rId7"/>
    <p:sldId id="263" r:id="rId8"/>
    <p:sldId id="299" r:id="rId9"/>
    <p:sldId id="298" r:id="rId10"/>
    <p:sldId id="300" r:id="rId11"/>
    <p:sldId id="301" r:id="rId12"/>
    <p:sldId id="302" r:id="rId13"/>
    <p:sldId id="303" r:id="rId14"/>
    <p:sldId id="304" r:id="rId15"/>
    <p:sldId id="293" r:id="rId16"/>
    <p:sldId id="305" r:id="rId17"/>
    <p:sldId id="306" r:id="rId18"/>
    <p:sldId id="307" r:id="rId19"/>
    <p:sldId id="294" r:id="rId20"/>
    <p:sldId id="308" r:id="rId21"/>
    <p:sldId id="310" r:id="rId22"/>
    <p:sldId id="311" r:id="rId23"/>
    <p:sldId id="312" r:id="rId24"/>
    <p:sldId id="313" r:id="rId25"/>
    <p:sldId id="295" r:id="rId26"/>
    <p:sldId id="314" r:id="rId27"/>
    <p:sldId id="315" r:id="rId28"/>
    <p:sldId id="316" r:id="rId29"/>
    <p:sldId id="317" r:id="rId30"/>
    <p:sldId id="318" r:id="rId31"/>
    <p:sldId id="319" r:id="rId32"/>
    <p:sldId id="289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F9D"/>
    <a:srgbClr val="1BA1E2"/>
    <a:srgbClr val="FA6800"/>
    <a:srgbClr val="60A917"/>
    <a:srgbClr val="070E1F"/>
    <a:srgbClr val="091225"/>
    <a:srgbClr val="0F1E3D"/>
    <a:srgbClr val="0D1A35"/>
    <a:srgbClr val="0D1F35"/>
    <a:srgbClr val="CD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3" autoAdjust="0"/>
    <p:restoredTop sz="95910" autoAdjust="0"/>
  </p:normalViewPr>
  <p:slideViewPr>
    <p:cSldViewPr>
      <p:cViewPr>
        <p:scale>
          <a:sx n="70" d="100"/>
          <a:sy n="70" d="100"/>
        </p:scale>
        <p:origin x="771" y="9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C9A32-2537-4A10-A428-FF789DD53B74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18D4-CEE0-4C9A-9227-91B0BC15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45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1301-18C9-4CA0-A0BF-791B6E0DDD4D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84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133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523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811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99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48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398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511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14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3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easiest step towards achieving both goals is through decreasing utility consumption.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32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872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305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1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9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4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92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18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98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7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6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6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0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6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283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8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pattFill prst="pct6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5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1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pattFill prst="pct3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7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300">
        <p:fade/>
      </p:transition>
    </mc:Choice>
    <mc:Fallback xmlns="">
      <p:transition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13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9" r:id="rId3"/>
    <p:sldLayoutId id="2147483660" r:id="rId4"/>
    <p:sldLayoutId id="2147483661" r:id="rId5"/>
    <p:sldLayoutId id="2147483650" r:id="rId6"/>
    <p:sldLayoutId id="2147483656" r:id="rId7"/>
    <p:sldLayoutId id="2147483657" r:id="rId8"/>
    <p:sldLayoutId id="2147483652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672752" y="7533456"/>
            <a:ext cx="3019358" cy="2520974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Matthew Chun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Carl Ross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Tracy Tran</a:t>
            </a:r>
          </a:p>
          <a:p>
            <a:r>
              <a:rPr lang="en-US" dirty="0">
                <a:solidFill>
                  <a:schemeClr val="accent3"/>
                </a:solidFill>
                <a:latin typeface="Segoe UI" panose="020B0502040204020203" pitchFamily="34" charset="0"/>
              </a:rPr>
              <a:t>Carson Wilk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71" y="-171400"/>
            <a:ext cx="7210961" cy="391780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869272" y="3356992"/>
            <a:ext cx="3019358" cy="252097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6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Matthew Chun</a:t>
            </a:r>
          </a:p>
          <a:p>
            <a:r>
              <a:rPr lang="en-US" dirty="0">
                <a:solidFill>
                  <a:schemeClr val="accent3"/>
                </a:solidFill>
                <a:latin typeface="Segoe UI" panose="020B0502040204020203" pitchFamily="34" charset="0"/>
              </a:rPr>
              <a:t>Carl Ross</a:t>
            </a:r>
          </a:p>
          <a:p>
            <a:r>
              <a:rPr lang="en-US" dirty="0">
                <a:solidFill>
                  <a:schemeClr val="accent3"/>
                </a:solidFill>
                <a:latin typeface="Segoe UI" panose="020B0502040204020203" pitchFamily="34" charset="0"/>
              </a:rPr>
              <a:t>Tracy Tran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Carson Wilk</a:t>
            </a:r>
          </a:p>
        </p:txBody>
      </p:sp>
    </p:spTree>
    <p:extLst>
      <p:ext uri="{BB962C8B-B14F-4D97-AF65-F5344CB8AC3E}">
        <p14:creationId xmlns:p14="http://schemas.microsoft.com/office/powerpoint/2010/main" val="663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213172123a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09" y="1177737"/>
            <a:ext cx="8750982" cy="4925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and compare your usage </a:t>
            </a:r>
          </a:p>
        </p:txBody>
      </p:sp>
    </p:spTree>
    <p:extLst>
      <p:ext uri="{BB962C8B-B14F-4D97-AF65-F5344CB8AC3E}">
        <p14:creationId xmlns:p14="http://schemas.microsoft.com/office/powerpoint/2010/main" val="3443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1317212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63" y="1177736"/>
            <a:ext cx="8795075" cy="4925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and compare your usage </a:t>
            </a:r>
          </a:p>
        </p:txBody>
      </p:sp>
    </p:spTree>
    <p:extLst>
      <p:ext uri="{BB962C8B-B14F-4D97-AF65-F5344CB8AC3E}">
        <p14:creationId xmlns:p14="http://schemas.microsoft.com/office/powerpoint/2010/main" val="22936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Task 2: Control appliances remotely and pay what you use</a:t>
            </a:r>
          </a:p>
        </p:txBody>
      </p:sp>
      <p:pic>
        <p:nvPicPr>
          <p:cNvPr id="4" name="Picture 3" descr="021317213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b="18468"/>
          <a:stretch/>
        </p:blipFill>
        <p:spPr bwMode="auto">
          <a:xfrm>
            <a:off x="4117932" y="1268760"/>
            <a:ext cx="3956137" cy="50405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94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Task 2: Control appliances remotely and pay what you use</a:t>
            </a:r>
          </a:p>
        </p:txBody>
      </p:sp>
      <p:pic>
        <p:nvPicPr>
          <p:cNvPr id="6" name="Picture 5" descr="0213172130a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10521"/>
          <a:stretch/>
        </p:blipFill>
        <p:spPr bwMode="auto">
          <a:xfrm>
            <a:off x="4331804" y="1268759"/>
            <a:ext cx="3528392" cy="51072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59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Task 2: Control appliances remotely and pay what you use</a:t>
            </a:r>
          </a:p>
        </p:txBody>
      </p:sp>
      <p:pic>
        <p:nvPicPr>
          <p:cNvPr id="4" name="Picture 3" descr="021317213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1"/>
          <a:stretch/>
        </p:blipFill>
        <p:spPr bwMode="auto">
          <a:xfrm>
            <a:off x="4351971" y="1214705"/>
            <a:ext cx="3488058" cy="495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06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Process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303004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Heuristic Violations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</p:spPr>
        <p:txBody>
          <a:bodyPr/>
          <a:lstStyle/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Recognition rather than recall </a:t>
            </a:r>
          </a:p>
          <a:p>
            <a:pPr marL="342900" indent="-342900">
              <a:spcAft>
                <a:spcPts val="1400"/>
              </a:spcAft>
              <a:buFontTx/>
              <a:buChar char="-"/>
            </a:pPr>
            <a:r>
              <a:rPr lang="en-US" dirty="0"/>
              <a:t> Help and documentation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Consistency and standards</a:t>
            </a:r>
          </a:p>
          <a:p>
            <a:pPr>
              <a:spcAft>
                <a:spcPts val="1400"/>
              </a:spcAft>
            </a:pPr>
            <a:r>
              <a:rPr lang="en-US" dirty="0"/>
              <a:t>-   Flexibility and efficiency of use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User control and freedom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Aesthetic and minimalist design</a:t>
            </a:r>
          </a:p>
        </p:txBody>
      </p:sp>
      <p:pic>
        <p:nvPicPr>
          <p:cNvPr id="6" name="Picture 5" descr="02131721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04864"/>
            <a:ext cx="4771499" cy="2695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1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Usability Testing Process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/>
              <a:t>-   Demographic: young adults living in shared housing</a:t>
            </a:r>
            <a:endParaRPr lang="en-US" sz="2500" baseline="50000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3 objectives </a:t>
            </a:r>
          </a:p>
          <a:p>
            <a:pPr marL="711450" lvl="1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out why your bill is so high</a:t>
            </a:r>
          </a:p>
          <a:p>
            <a:pPr marL="711450" lvl="1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Disable tracking for the oven</a:t>
            </a:r>
          </a:p>
          <a:p>
            <a:pPr marL="711450" lvl="1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Disable tracking for Sally</a:t>
            </a:r>
          </a:p>
        </p:txBody>
      </p:sp>
    </p:spTree>
    <p:extLst>
      <p:ext uri="{BB962C8B-B14F-4D97-AF65-F5344CB8AC3E}">
        <p14:creationId xmlns:p14="http://schemas.microsoft.com/office/powerpoint/2010/main" val="575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260648"/>
            <a:ext cx="10062167" cy="778098"/>
          </a:xfrm>
        </p:spPr>
        <p:txBody>
          <a:bodyPr/>
          <a:lstStyle/>
          <a:p>
            <a:r>
              <a:rPr lang="en-US" dirty="0"/>
              <a:t>Usability Testing Results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dirty="0"/>
              <a:t>-   Multiple ways to navigate</a:t>
            </a:r>
            <a:endParaRPr lang="en-US" sz="2500" baseline="50000" dirty="0"/>
          </a:p>
          <a:p>
            <a:pPr>
              <a:spcAft>
                <a:spcPts val="1400"/>
              </a:spcAft>
            </a:pPr>
            <a:r>
              <a:rPr lang="en-US" dirty="0"/>
              <a:t>-   Awareness of </a:t>
            </a:r>
            <a:r>
              <a:rPr lang="en-US"/>
              <a:t>system status</a:t>
            </a:r>
            <a:endParaRPr lang="en-US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Consistency across screens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54662" y="3933056"/>
            <a:ext cx="7882677" cy="2448272"/>
            <a:chOff x="1900673" y="3994571"/>
            <a:chExt cx="8614171" cy="2675466"/>
          </a:xfrm>
        </p:grpSpPr>
        <p:pic>
          <p:nvPicPr>
            <p:cNvPr id="4" name="Picture 3" descr="https://lh3.googleusercontent.com/d7EEf6w3agYq48UQ0KPjDKjuEnA2DVumQ-DhxsCPSBgg0Ar3pWOyhQf0kRRzFXcbDoQTMLXo-5ozTI4v-rWNavecyBD0hiTV3eM6Wmy7WNgXTMryvSbboof37pbY5rCeU1R7Dco4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673" y="4005064"/>
              <a:ext cx="3584426" cy="2553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https://lh4.googleusercontent.com/-BRc5tAxJ9HPpqlj4ud12JjUneTrZwpFt3Q-vL86bkzJPCcHdm9QL0GMI3mAi9RRfgzdCmBw1BU6LFr-1qG0bkOmx6urcOGNBqVaXtKQkKIY7VLfpcLWIRFlQaTl3th_ppnG033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18" y="3994571"/>
              <a:ext cx="3584426" cy="26754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294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Paper Prototype</a:t>
            </a:r>
          </a:p>
        </p:txBody>
      </p:sp>
    </p:spTree>
    <p:extLst>
      <p:ext uri="{BB962C8B-B14F-4D97-AF65-F5344CB8AC3E}">
        <p14:creationId xmlns:p14="http://schemas.microsoft.com/office/powerpoint/2010/main" val="18233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Problem</a:t>
            </a:r>
          </a:p>
        </p:txBody>
      </p:sp>
    </p:spTree>
    <p:extLst>
      <p:ext uri="{BB962C8B-B14F-4D97-AF65-F5344CB8AC3E}">
        <p14:creationId xmlns:p14="http://schemas.microsoft.com/office/powerpoint/2010/main" val="137435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1289" y="1844824"/>
            <a:ext cx="10269423" cy="3507562"/>
            <a:chOff x="983432" y="2162624"/>
            <a:chExt cx="10269423" cy="3507562"/>
          </a:xfrm>
        </p:grpSpPr>
        <p:pic>
          <p:nvPicPr>
            <p:cNvPr id="4" name="Picture 3" descr="https://lh6.googleusercontent.com/OY6yN9uNw-qUoRFwH5RPnqBdFAlEDTxrT_GZyws1AtiN70qn-VgeRB-lLcpmJdG5XdfNRta2Qy6dP7CDufXE0syHjsA8dnTrbvtseZxc0EZ5s8Q8aDHtaWw_wLUd34SG4XPfNf4v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32" y="2204863"/>
              <a:ext cx="4608512" cy="3465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https://lh3.googleusercontent.com/vh3RyTaYabcUDlSyLW-IONIxj3OZjUALFtthMyTM35GmnjNFsaqG0KfFT5kpULU_DUXMhTcU17hbspORUYddf-3oG9PCvgnASLHQMId9vlp36tSiFX7x2D6iPjHOnp8kTzwPGNga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056" y="2162624"/>
              <a:ext cx="4652799" cy="34986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421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lh6.googleusercontent.com/OY6yN9uNw-qUoRFwH5RPnqBdFAlEDTxrT_GZyws1AtiN70qn-VgeRB-lLcpmJdG5XdfNRta2Qy6dP7CDufXE0syHjsA8dnTrbvtseZxc0EZ5s8Q8aDHtaWw_wLUd34SG4XPfNf4v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12" y="1887063"/>
            <a:ext cx="4652799" cy="346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3.googleusercontent.com/YD5DNFX5UrahJTOxAng-OV5NMJ1i6u0TBA9Rh0LtEQ_ImqwFc0EgtsCptnS41yfZTRLNHWYBWWTIcyaVe4mXP7x6uq4ogzORtkqmb9gvvE4EeXTKmXpapIzhizOranPegvHlQ30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9" y="1887063"/>
            <a:ext cx="4590492" cy="34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</p:spTree>
    <p:extLst>
      <p:ext uri="{BB962C8B-B14F-4D97-AF65-F5344CB8AC3E}">
        <p14:creationId xmlns:p14="http://schemas.microsoft.com/office/powerpoint/2010/main" val="1983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2721" y="1887063"/>
            <a:ext cx="10206558" cy="3465107"/>
            <a:chOff x="961289" y="1887063"/>
            <a:chExt cx="10206558" cy="3465107"/>
          </a:xfrm>
        </p:grpSpPr>
        <p:pic>
          <p:nvPicPr>
            <p:cNvPr id="8" name="Picture 7" descr="https://lh3.googleusercontent.com/fGc-K5Rbu3VsktzgBbXj46Wg9X71bRbkPEFC_6zmO8wRfaQszwyZdrSp6Jl9DKD1N7mN13s6Z2avyEZ2bni3TR96WozyoZMtdmfUXQ8FCJewBq7dBkmcMQtJG0rp5YdISe_VOGWN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913" y="1898013"/>
              <a:ext cx="4589934" cy="3454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https://lh4.googleusercontent.com/W3PnnfrL4nF9rcVG8E2mADVgMHB-YRhwcLL4E4jsLpJRsfh_Q_jQDa8xFTCE5oNlUQn31qXlnn0nrkrXRILwtKbyReY80gpld4Fi0LqZTL67c4WM-GLCHdHxu6uQ74691AHsDbZi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89" y="1887063"/>
              <a:ext cx="4590492" cy="34651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</p:spTree>
    <p:extLst>
      <p:ext uri="{BB962C8B-B14F-4D97-AF65-F5344CB8AC3E}">
        <p14:creationId xmlns:p14="http://schemas.microsoft.com/office/powerpoint/2010/main" val="350277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ceived_1021083110996790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11274" y="1296081"/>
            <a:ext cx="3454157" cy="465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6.googleusercontent.com/OY6yN9uNw-qUoRFwH5RPnqBdFAlEDTxrT_GZyws1AtiN70qn-VgeRB-lLcpmJdG5XdfNRta2Qy6dP7CDufXE0syHjsA8dnTrbvtseZxc0EZ5s8Q8aDHtaWw_wLUd34SG4XPfNf4v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21" y="1887062"/>
            <a:ext cx="4600340" cy="34651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Compare your usage</a:t>
            </a:r>
          </a:p>
        </p:txBody>
      </p:sp>
    </p:spTree>
    <p:extLst>
      <p:ext uri="{BB962C8B-B14F-4D97-AF65-F5344CB8AC3E}">
        <p14:creationId xmlns:p14="http://schemas.microsoft.com/office/powerpoint/2010/main" val="2247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s://lh3.googleusercontent.com/3opnVhhey3MaXoVM-M8CPz-IV2xemsIeXoN5LN64cv37lwKG-Bq05Pl7OYbnM1nyEYNaElK42odBJr0Xl-41KkW0dSV5o3VgTDOzq7hcywzkEJej_yq1szLLYEvNvzF8cLerZiH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43" y="1871628"/>
            <a:ext cx="4658019" cy="348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lh3.googleusercontent.com/3UdVZDOjdBngdEakkv34RRr19cSdQ-uRrx2KnxyIe_KD3fYzgZC17W1tQ6VY3BXKOWIvfgCNartwKubjSIXWkOkSYIOXZoltnUmhnZ5oG3EtNHSS3wiLu9cbaZWU8F0txp4c6Ar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80592" y="1299192"/>
            <a:ext cx="3465108" cy="46408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Compare your usage</a:t>
            </a:r>
          </a:p>
        </p:txBody>
      </p:sp>
    </p:spTree>
    <p:extLst>
      <p:ext uri="{BB962C8B-B14F-4D97-AF65-F5344CB8AC3E}">
        <p14:creationId xmlns:p14="http://schemas.microsoft.com/office/powerpoint/2010/main" val="24079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Mockup</a:t>
            </a:r>
          </a:p>
        </p:txBody>
      </p:sp>
    </p:spTree>
    <p:extLst>
      <p:ext uri="{BB962C8B-B14F-4D97-AF65-F5344CB8AC3E}">
        <p14:creationId xmlns:p14="http://schemas.microsoft.com/office/powerpoint/2010/main" val="69508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1 - Start copyfix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98" y="1844824"/>
            <a:ext cx="4638614" cy="34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JXgpVUuGnVy7VJNP9vtfZ15bYfZtfcYF81y8g9q7SKVyHn3ieRhMr8J8lSkUfWS0YcVqqfom8MHzl4IShMC-p6s6E11TR9dZWjCEzErRuxklyNyQhzyPbSsPWYdKp46mzfItSNd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8" y="1887063"/>
            <a:ext cx="4618083" cy="34563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</p:spTree>
    <p:extLst>
      <p:ext uri="{BB962C8B-B14F-4D97-AF65-F5344CB8AC3E}">
        <p14:creationId xmlns:p14="http://schemas.microsoft.com/office/powerpoint/2010/main" val="14340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1 - Start copyfi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98" y="1844824"/>
            <a:ext cx="4616470" cy="349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1 - Start copyfix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8" y="1844824"/>
            <a:ext cx="4631881" cy="34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</p:spTree>
    <p:extLst>
      <p:ext uri="{BB962C8B-B14F-4D97-AF65-F5344CB8AC3E}">
        <p14:creationId xmlns:p14="http://schemas.microsoft.com/office/powerpoint/2010/main" val="16786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- Start copy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12" y="1844824"/>
            <a:ext cx="4604149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JXgpVUuGnVy7VJNP9vtfZ15bYfZtfcYF81y8g9q7SKVyHn3ieRhMr8J8lSkUfWS0YcVqqfom8MHzl4IShMC-p6s6E11TR9dZWjCEzErRuxklyNyQhzyPbSsPWYdKp46mzfItSNd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8" y="1844824"/>
            <a:ext cx="4651508" cy="3496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why your bill is so high</a:t>
            </a:r>
          </a:p>
        </p:txBody>
      </p:sp>
    </p:spTree>
    <p:extLst>
      <p:ext uri="{BB962C8B-B14F-4D97-AF65-F5344CB8AC3E}">
        <p14:creationId xmlns:p14="http://schemas.microsoft.com/office/powerpoint/2010/main" val="378537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s://lh6.googleusercontent.com/Zy3shZY7y5A3w6ehsdW9HA-0pmvaNSscq00CsmHfyPLN6QqfzIzk-flm87gZ8sOSwKYC2_0U3a_RamaMc8J6lkfX1BtKr0xHDDUV7GJxE8WQcxukDoRzqM2suMsgfJj8CXbSzjA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11" y="1844824"/>
            <a:ext cx="4604149" cy="343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lh3.googleusercontent.com/DCzzJdErXeK2P1pzjzuP_t6PEKjnv7FDEIM2mC7Jck5ZnrESR4kREfF5ETAZjXmsSCbEcx5a3L_P4GHm54rCyoUMQe7CiLHBPT8msVH7AN9q9tcDXVCieDyvTmqCCV836XJJQVul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3" y="1834587"/>
            <a:ext cx="4668413" cy="347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Disable tracking for the oven</a:t>
            </a:r>
          </a:p>
        </p:txBody>
      </p:sp>
    </p:spTree>
    <p:extLst>
      <p:ext uri="{BB962C8B-B14F-4D97-AF65-F5344CB8AC3E}">
        <p14:creationId xmlns:p14="http://schemas.microsoft.com/office/powerpoint/2010/main" val="267554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People want to…</a:t>
            </a:r>
          </a:p>
          <a:p>
            <a:pPr>
              <a:spcAft>
                <a:spcPts val="800"/>
              </a:spcAft>
            </a:pPr>
            <a:r>
              <a:rPr lang="en-US" dirty="0"/>
              <a:t>-   Be more environmentally friendly</a:t>
            </a:r>
            <a:r>
              <a:rPr lang="en-US" sz="2500" baseline="50000" dirty="0"/>
              <a:t>1</a:t>
            </a:r>
          </a:p>
          <a:p>
            <a:pPr marL="711450" lvl="1" indent="-457200">
              <a:spcAft>
                <a:spcPts val="17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85% expressing a desire to own an eco-friendly home</a:t>
            </a:r>
          </a:p>
          <a:p>
            <a:r>
              <a:rPr lang="en-US" dirty="0"/>
              <a:t>-   Save money</a:t>
            </a:r>
            <a:r>
              <a:rPr lang="en-US" sz="2500" baseline="50000" dirty="0"/>
              <a:t>2</a:t>
            </a:r>
          </a:p>
          <a:p>
            <a:pPr marL="711450" lvl="1" indent="-457200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21% of income on housing-related costs</a:t>
            </a: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4343400" lvl="8" indent="-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6" y="6381328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http://www.realtor.com/news/real-estate-news/most-americans-want-eco-friendly-homes</a:t>
            </a:r>
            <a:r>
              <a:rPr lang="en-US" sz="1000" baseline="30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10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http://www.fool.com/retirement/general/2016/02/15/heres-how-much-the-average-american-family-spend-2.aspx</a:t>
            </a:r>
            <a:r>
              <a:rPr lang="en-US" sz="1000" baseline="30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0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lh4.googleusercontent.com/65NA2LpNzD7D7j1l2bWWTtK3xqFqTP5jlSz5JV1FdkNgvqnQcv7hmdiGxDtQdmnGayCgDTwp17-pHwDE6O2avB2z-HXyyRL7FEr6rTnuGAcJWCTZPZokKF9xd7VopJUpiSERJe2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08" y="1834587"/>
            <a:ext cx="4589852" cy="344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3.googleusercontent.com/1O1by_cpl_Ij15vWGCTLVv6mTyq-f64QVJEAfWBLMVKIB_slCYODcqAiORtr_AJCzSJ15II5136__esmxYBxeJ5GyUlws1Gabpa4xBbrPtu9o3IohLaWzHb_xG4Oo5gttA2gUWo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3" y="1834587"/>
            <a:ext cx="4622405" cy="347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Disable tracking for the oven</a:t>
            </a:r>
          </a:p>
        </p:txBody>
      </p:sp>
    </p:spTree>
    <p:extLst>
      <p:ext uri="{BB962C8B-B14F-4D97-AF65-F5344CB8AC3E}">
        <p14:creationId xmlns:p14="http://schemas.microsoft.com/office/powerpoint/2010/main" val="30477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Disable tracking for the oven</a:t>
            </a:r>
          </a:p>
        </p:txBody>
      </p:sp>
      <p:pic>
        <p:nvPicPr>
          <p:cNvPr id="5" name="Picture 4" descr="C:\Users\tracy\AppData\Local\Microsoft\Windows\INetCacheContent.Word\Settings manage tracking - Start copy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03" y="1232217"/>
            <a:ext cx="6961995" cy="5221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121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dirty="0"/>
              <a:t>-   Refine and specify concrete</a:t>
            </a:r>
            <a:r>
              <a:rPr lang="en-US" i="1" dirty="0"/>
              <a:t> </a:t>
            </a:r>
            <a:r>
              <a:rPr lang="en-US" dirty="0"/>
              <a:t>tasks</a:t>
            </a:r>
            <a:endParaRPr lang="en-US" sz="2500" baseline="50000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Multiple ways to navigate</a:t>
            </a:r>
          </a:p>
          <a:p>
            <a:pPr>
              <a:spcAft>
                <a:spcPts val="1400"/>
              </a:spcAft>
            </a:pPr>
            <a:r>
              <a:rPr lang="en-US" dirty="0"/>
              <a:t>-   Consistency is key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0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20" y="1412776"/>
            <a:ext cx="7210961" cy="39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Barriers are…</a:t>
            </a:r>
          </a:p>
          <a:p>
            <a:pPr>
              <a:spcAft>
                <a:spcPts val="800"/>
              </a:spcAft>
            </a:pPr>
            <a:r>
              <a:rPr lang="en-US" dirty="0"/>
              <a:t>-   Delayed feedback</a:t>
            </a:r>
            <a:endParaRPr lang="en-US" sz="2500" baseline="50000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Absence of personal accountability</a:t>
            </a:r>
          </a:p>
          <a:p>
            <a:pPr>
              <a:spcAft>
                <a:spcPts val="1400"/>
              </a:spcAft>
            </a:pPr>
            <a:r>
              <a:rPr lang="en-US" dirty="0"/>
              <a:t>-   Lack of conscious thought about usage</a:t>
            </a:r>
          </a:p>
          <a:p>
            <a:r>
              <a:rPr lang="en-US" dirty="0"/>
              <a:t>-   Prioritized convenience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5416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65202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800"/>
              </a:spcAft>
              <a:buFontTx/>
              <a:buChar char="-"/>
            </a:pPr>
            <a:r>
              <a:rPr lang="en-US" dirty="0"/>
              <a:t>Centralized, informational hub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Increases frequency and availability of feedback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Leverages social motivation </a:t>
            </a:r>
            <a:endParaRPr lang="en-US" dirty="0"/>
          </a:p>
          <a:p>
            <a:r>
              <a:rPr lang="en-US" dirty="0"/>
              <a:t>-   Increases awareness and accountability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39607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Paper Prototype</a:t>
            </a:r>
          </a:p>
        </p:txBody>
      </p:sp>
    </p:spTree>
    <p:extLst>
      <p:ext uri="{BB962C8B-B14F-4D97-AF65-F5344CB8AC3E}">
        <p14:creationId xmlns:p14="http://schemas.microsoft.com/office/powerpoint/2010/main" val="66132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"/>
    </mc:Choice>
    <mc:Fallback>
      <p:transition advClick="0" advTm="1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Content Placeholder 3" descr="https://lh4.googleusercontent.com/K-ZhVxpLsHRZf4DDufyIumvLRrvRpcn971RbdoBqvAz8FQiEsDrc87eAiheGYaotL12Jv4z_RD-MZF5bPxC8a3l5Rsml2of4YjJp5JRY0NVsSNEr0F-k1Nf_1VDXKg_kMKDTk2gq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18" y="1005526"/>
            <a:ext cx="5076564" cy="5370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95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Understand and compare your usage </a:t>
            </a:r>
          </a:p>
        </p:txBody>
      </p:sp>
      <p:pic>
        <p:nvPicPr>
          <p:cNvPr id="7" name="Picture 6" descr="021317212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06" y="1196752"/>
            <a:ext cx="8716988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53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CC34C"/>
      </a:accent1>
      <a:accent2>
        <a:srgbClr val="FACA5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-win8platform.pptx" id="{16664918-F6A6-4CA4-ADF1-9EA3B8635115}" vid="{6DA9D22E-ADE1-468A-87E2-1D55A7A06C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13719</TotalTime>
  <Words>417</Words>
  <Application>Microsoft Office PowerPoint</Application>
  <PresentationFormat>Widescreen</PresentationFormat>
  <Paragraphs>103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Segoe UI</vt:lpstr>
      <vt:lpstr>Segoe UI Light</vt:lpstr>
      <vt:lpstr>Segoe WP</vt:lpstr>
      <vt:lpstr>Office Theme</vt:lpstr>
      <vt:lpstr>PowerPoint Presentation</vt:lpstr>
      <vt:lpstr>Overall Problem</vt:lpstr>
      <vt:lpstr>Motivation</vt:lpstr>
      <vt:lpstr>Problem</vt:lpstr>
      <vt:lpstr>Solution Overview</vt:lpstr>
      <vt:lpstr>Solution Overview</vt:lpstr>
      <vt:lpstr>Initial Paper Prototype</vt:lpstr>
      <vt:lpstr>Overview</vt:lpstr>
      <vt:lpstr>Task 1: Understand and compare your usage </vt:lpstr>
      <vt:lpstr>Task 1: Understand and compare your usage </vt:lpstr>
      <vt:lpstr>Task 1: Understand and compare your usage </vt:lpstr>
      <vt:lpstr>Task 2: Control appliances remotely and pay what you use</vt:lpstr>
      <vt:lpstr>Task 2: Control appliances remotely and pay what you use</vt:lpstr>
      <vt:lpstr>Task 2: Control appliances remotely and pay what you use</vt:lpstr>
      <vt:lpstr>Testing Process and Results</vt:lpstr>
      <vt:lpstr>Heuristic Violations</vt:lpstr>
      <vt:lpstr>Usability Testing Process</vt:lpstr>
      <vt:lpstr>Usability Testing Results</vt:lpstr>
      <vt:lpstr>Final Paper Prototype</vt:lpstr>
      <vt:lpstr>Task 1: Understand why your bill is so high</vt:lpstr>
      <vt:lpstr>Task 1: Understand why your bill is so high</vt:lpstr>
      <vt:lpstr>Task 1: Understand why your bill is so high</vt:lpstr>
      <vt:lpstr>Task 2: Compare your usage</vt:lpstr>
      <vt:lpstr>Task 2: Compare your usage</vt:lpstr>
      <vt:lpstr>Digital Mockup</vt:lpstr>
      <vt:lpstr>Task 1: Understand why your bill is so high</vt:lpstr>
      <vt:lpstr>Task 1: Understand why your bill is so high</vt:lpstr>
      <vt:lpstr>Task 1: Understand why your bill is so high</vt:lpstr>
      <vt:lpstr>Task 2: Disable tracking for the oven</vt:lpstr>
      <vt:lpstr>Task 2: Disable tracking for the oven</vt:lpstr>
      <vt:lpstr>Task 2: Disable tracking for the oven</vt:lpstr>
      <vt:lpstr>Summary</vt:lpstr>
      <vt:lpstr>Summary</vt:lpstr>
      <vt:lpstr>PowerPoint Presentation</vt:lpstr>
    </vt:vector>
  </TitlesOfParts>
  <Company>Scott Logic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Ralic</dc:creator>
  <cp:lastModifiedBy>Tracy Tran</cp:lastModifiedBy>
  <cp:revision>248</cp:revision>
  <dcterms:created xsi:type="dcterms:W3CDTF">2011-06-17T08:37:44Z</dcterms:created>
  <dcterms:modified xsi:type="dcterms:W3CDTF">2017-03-02T04:39:42Z</dcterms:modified>
</cp:coreProperties>
</file>